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73" r:id="rId3"/>
    <p:sldId id="277" r:id="rId4"/>
    <p:sldId id="278" r:id="rId5"/>
    <p:sldId id="274" r:id="rId6"/>
    <p:sldId id="257" r:id="rId7"/>
    <p:sldId id="269" r:id="rId8"/>
    <p:sldId id="270" r:id="rId9"/>
    <p:sldId id="271" r:id="rId10"/>
    <p:sldId id="272" r:id="rId11"/>
    <p:sldId id="259" r:id="rId12"/>
    <p:sldId id="258" r:id="rId13"/>
    <p:sldId id="275" r:id="rId14"/>
    <p:sldId id="260" r:id="rId15"/>
    <p:sldId id="261" r:id="rId16"/>
    <p:sldId id="262" r:id="rId17"/>
    <p:sldId id="263" r:id="rId18"/>
    <p:sldId id="265" r:id="rId19"/>
    <p:sldId id="26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1018E-35DB-4FC8-BE6D-91BA7D5290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6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1628800"/>
            <a:ext cx="7772400" cy="147002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АВТОМОБИЛЬНАЯ ДОРОГА</a:t>
            </a: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093" y="3575447"/>
            <a:ext cx="7776864" cy="1752600"/>
          </a:xfrm>
        </p:spPr>
        <p:txBody>
          <a:bodyPr>
            <a:noAutofit/>
          </a:bodyPr>
          <a:lstStyle/>
          <a:p>
            <a:pPr algn="just"/>
            <a:r>
              <a:rPr lang="kk-KZ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АВТОМОБИЛЬНЫЕ </a:t>
            </a:r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ДОРОГИ</a:t>
            </a:r>
            <a:r>
              <a:rPr lang="ru-RU" sz="20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визитная карточка страны, одна из основ ее экономической жизни, это достояние нации, которое надо не только бережно сохранять, рационально использовать, но и неуклонно приумножать. Эффективная работа транспорта – необходимое условие успешного развития всех без исключения отраслей народно хозяйственного комплекса</a:t>
            </a:r>
            <a:r>
              <a:rPr lang="ru-RU" sz="2000" b="1" dirty="0">
                <a:solidFill>
                  <a:schemeClr val="tx1"/>
                </a:solidFill>
                <a:latin typeface="Century Gothic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5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развития автомобильных дорог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20000"/>
          </a:bodyPr>
          <a:lstStyle/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существующей автодорожной сети, повышение ее транспортно-эксплуатационного состояния за счет проведения полного комплекса работ по модернизации, ремонту и содержанию дорог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развитие опорной дорожной сети, в первую очередь, участков автомагистралей в составе международных транспортных коридоров, реализация проектов строительства скоростных автодорог, в том числе с привлечением частных инвестиций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 развитие сети областных и районных автомобильных дорог, а также улично-дорожной сети населенных пунктов.</a:t>
            </a:r>
          </a:p>
          <a:p>
            <a:pPr>
              <a:buFont typeface="Times New Roman" panose="02020603050405020304" pitchFamily="18" charset="0"/>
              <a:buChar char="−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3" y="476672"/>
            <a:ext cx="6788621" cy="64807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Тенденции, которые требуют развития дорожной отрасли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 новый подход к развитию дорожной инфраструктуры, которая должна расширять возможности экономического роста, интегрировать национальную экономику в глобальную среду, а также двигаться в регионы внутри страны;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старение дорожных инфраструктур вследствие роста интенсивности движения и, особенно, движения тяжелого автотранспорта. В условиях износа дорожной инфраструктуры инвестиционные приоритеты со строительства дорог и расширения сети дорог постепенно будут смещаться на ее содержание, ремонт и эксплуатацию существующей инфраструктуры для повышения ее технических характеристик;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рост потребности в ресурсах на дорожную инфраструктуру из-за увеличения интенсивности движения на дорогах, повышения требований общества к качеству дорог и придорожного сервиса и соответственно роста издержек;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управленческого опыта, который выражается в повышении производительности и результативности, а также необходимости в прозрачной отчетности дорожной отрасли перед обществом за расходованием бюджетных средств и внедрение стиля управления, присущего частному сектору;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рыночной экономики дорожная отрасль может управляться как бизнес. Концепция подобного управления получила название «Управление дорожными активами», доказывая, что в условиях рыночной экономики дорожная отрасль может противостоять объективным тенденциям и, главное, отвечать ожиданиям общества относительно качества дорожных активов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69269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itchFamily="34" charset="0"/>
              </a:rPr>
              <a:t>ОСНОВНЫЕ КОНСТРУКТИВНЫЕ ЭЛЕМЕНТЫ АВТОМОБИЛЬНОЙ ДОРОГИ:</a:t>
            </a:r>
            <a:endParaRPr lang="ru-RU" sz="2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844824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земляное полотно и дорожная одежда, искусственные сооружения (мосты, путепроводы, эстакады, трубы, тоннели и др.);</a:t>
            </a:r>
          </a:p>
          <a:p>
            <a:pPr lvl="0"/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защитные сооружения (снегозащитные лесонасаждения, постоянные снегозащитные заборы, шумозащитные и ветрозащитные устройства, устройства для защиты дорог от снежных лавин, обвалов, оползней и др.);</a:t>
            </a:r>
          </a:p>
          <a:p>
            <a:pPr lvl="0"/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элементы обустройства дорог (остановочные площадки и автопавильоны для пассажиров, площадки отдыха, специальные площадки для остановки и стоянки автомобилей и др.).</a:t>
            </a:r>
          </a:p>
          <a:p>
            <a:pPr marL="0" indent="0">
              <a:buNone/>
            </a:pPr>
            <a:endParaRPr lang="ru-RU" sz="22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443872" y="764704"/>
            <a:ext cx="8448608" cy="6278068"/>
            <a:chOff x="443872" y="764704"/>
            <a:chExt cx="8448608" cy="6278068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51119" y="764704"/>
              <a:ext cx="8352928" cy="1960412"/>
              <a:chOff x="451119" y="764704"/>
              <a:chExt cx="8352928" cy="196041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851920" y="764704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600" dirty="0" smtClean="0">
                    <a:latin typeface="Century Gothic" pitchFamily="34" charset="0"/>
                    <a:cs typeface="Times New Roman" panose="02020603050405020304" pitchFamily="18" charset="0"/>
                  </a:rPr>
                  <a:t>Автомобильные дороги</a:t>
                </a:r>
                <a:endParaRPr lang="ru-RU" sz="16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685983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</a:t>
                </a:r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содержания и ремонта дороги</a:t>
                </a:r>
                <a:endParaRPr lang="ru-RU" sz="1200" dirty="0">
                  <a:latin typeface="Century Gothic" pitchFamily="3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9959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</a:t>
                </a:r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обслуживания пассажиров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635240" y="1933028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обслуживания автомобилей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51119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Сооружения, </a:t>
                </a:r>
                <a:r>
                  <a:rPr lang="ru-RU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предназначенные для движения автотранспорта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/>
              <p:cNvCxnSpPr>
                <a:stCxn id="4" idx="2"/>
              </p:cNvCxnSpPr>
              <p:nvPr/>
            </p:nvCxnSpPr>
            <p:spPr>
              <a:xfrm>
                <a:off x="4824028" y="1556792"/>
                <a:ext cx="0" cy="129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423227" y="1685277"/>
                <a:ext cx="6389133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>
                <a:endCxn id="8" idx="0"/>
              </p:cNvCxnSpPr>
              <p:nvPr/>
            </p:nvCxnSpPr>
            <p:spPr>
              <a:xfrm>
                <a:off x="1423227" y="1685277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7812360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3511459" y="1689161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671699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43872" y="2749289"/>
              <a:ext cx="1944216" cy="4293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земляное полотно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дорожная одежда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дорожный водоотвод;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искусственые сооружения (мосты, тоннели, галереи, подпорные стенки и др.);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обустройство (знаки, светофоры, разметка, ограждения, освещение и т.п.)</a:t>
              </a:r>
              <a:endParaRPr lang="en-US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 smtClean="0">
                <a:latin typeface="Century Gothic" pitchFamily="34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39351" y="2861135"/>
              <a:ext cx="194421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АЗС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пункты обслуживания;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диспечерские пункты;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посты ДПС.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9591" y="2852936"/>
              <a:ext cx="1944216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остановки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автовокзалы;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кемпинги;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пункты питания.</a:t>
              </a: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0252" y="2852935"/>
              <a:ext cx="2052228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административные здание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производственные базы;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жилые здание;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сооружения связи</a:t>
              </a: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Административная классификация </a:t>
            </a:r>
            <a:r>
              <a:rPr lang="ru-RU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автомобильных дорог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Все автомобильные дороги в зависимости администативного значения </a:t>
            </a:r>
            <a:r>
              <a:rPr lang="ru-RU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подразделяются на две группы:</a:t>
            </a:r>
          </a:p>
          <a:p>
            <a:pPr lvl="0"/>
            <a:r>
              <a:rPr lang="ru-RU" sz="40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автомобильные дороги общего пользования;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хозяйственные</a:t>
            </a:r>
            <a:r>
              <a:rPr lang="ru-RU" sz="40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дороги.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Автомобильные дороги общего пользования делятся на:</a:t>
            </a: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международного значения;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республиканского значения;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местного значения.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Хозяйственные дороги делятся на: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промышленные;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сельскохозяйственных предприятий;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4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патрульные.</a:t>
            </a:r>
            <a:endParaRPr lang="ru-RU" sz="40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06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850106"/>
          </a:xfrm>
        </p:spPr>
        <p:txBody>
          <a:bodyPr>
            <a:noAutofit/>
          </a:bodyPr>
          <a:lstStyle/>
          <a:p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РК 3.03-09-2006</a:t>
            </a:r>
            <a: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br>
              <a:rPr lang="kk-KZ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а б л и ц а  4.1.1 - Техническая классификация автомобильных дорог</a:t>
            </a: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868235"/>
              </p:ext>
            </p:extLst>
          </p:nvPr>
        </p:nvGraphicFramePr>
        <p:xfrm>
          <a:off x="251521" y="1268758"/>
          <a:ext cx="8375692" cy="5105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6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8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0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</a:t>
                      </a:r>
                      <a:endParaRPr lang="ru-RU" sz="14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интенсивность движения</a:t>
                      </a:r>
                      <a:endParaRPr lang="ru-RU" sz="14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Народнохозяйственное и административное </a:t>
                      </a:r>
                      <a:r>
                        <a:rPr lang="ru-RU" sz="1400" kern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автомобильной </a:t>
                      </a:r>
                      <a:r>
                        <a:rPr lang="ru-RU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</a:t>
                      </a:r>
                      <a:endParaRPr lang="ru-RU" sz="14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приведенная к легковому автомобилю, ед./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транспортных единицах,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14000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9000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Автомобильные магистрали международного или республиканского значения 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I-б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14000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7000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Скоростные автомобильные дороги международного или республиканского значения (не отнесенные к I-а категории) 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8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6000 до 14000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3000 до 7000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spc="-3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Скоростные автомобильные дороги международного или республиканского значения (не отнесенные к I-а и I-б категории)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7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2000 до 6000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1000 до 3000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Автомобильные дороги республиканского или местного значения (не отнесенные к I-б и II категории)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200 до 2000</a:t>
                      </a:r>
                      <a:endParaRPr lang="ru-RU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100 до 1000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Автомобильные дороги республиканского или местного значения (не отнесенные к I-б, II и III категории)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200</a:t>
                      </a:r>
                      <a:endParaRPr lang="ru-RU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</a:t>
                      </a:r>
                      <a:endParaRPr lang="ru-RU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Автомобильные дороги местного значения (кроме отнесенных к III и IV категории)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2508" marR="32508" marT="15969" marB="1596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59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скорости</a:t>
            </a: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605601"/>
              </p:ext>
            </p:extLst>
          </p:nvPr>
        </p:nvGraphicFramePr>
        <p:xfrm>
          <a:off x="467544" y="1052736"/>
          <a:ext cx="8424934" cy="5167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4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87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spc="-3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дороги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spc="-3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Расчетные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скорости, км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допускаемые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трудных участках 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местности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пересеченной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горной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326">
                <a:tc gridSpan="4">
                  <a:txBody>
                    <a:bodyPr/>
                    <a:lstStyle/>
                    <a:p>
                      <a:pPr indent="323850" algn="just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6195" marR="36195" marT="3810" marB="381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4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029963"/>
              </p:ext>
            </p:extLst>
          </p:nvPr>
        </p:nvGraphicFramePr>
        <p:xfrm>
          <a:off x="369057" y="692696"/>
          <a:ext cx="8424935" cy="5702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1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3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5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элементов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6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полос движения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шт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и более в каждом направлении движения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Ширина, м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полосы движения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обочины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укрепленной части обочины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числе,         краевой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2,5 при соответствующем технико-экономическом обосновании, но не менее 0,75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разделитель  ной полосы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дорожных ограждений, В</a:t>
                      </a:r>
                      <a:r>
                        <a:rPr lang="ru-RU" sz="1300" spc="-30" baseline="-25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pc="-3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разделительной полосы с ограждениями по оси дороги, В</a:t>
                      </a:r>
                      <a:r>
                        <a:rPr lang="ru-RU" sz="1300" spc="-30" baseline="-25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2 м + ширина ограждений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-полосы безопасности у  разделительной полосы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проезжей части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дорожной одежды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+ 1,75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земляного полотна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2(3,75х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)+7,5+В</a:t>
                      </a:r>
                      <a:r>
                        <a:rPr lang="ru-RU" sz="12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311" marR="12311" marT="12311" marB="12311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74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764704"/>
            <a:ext cx="7772400" cy="6480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ПОПЕРЕЧНЫЙ ПРОФИЛЬ АВТОМОБИЛЬНОЙ ДОРОГИ</a:t>
            </a:r>
            <a:endParaRPr lang="ru-RU" sz="2400" b="1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527343"/>
            <a:ext cx="8136904" cy="1094417"/>
          </a:xfrm>
        </p:spPr>
        <p:txBody>
          <a:bodyPr>
            <a:noAutofit/>
          </a:bodyPr>
          <a:lstStyle/>
          <a:p>
            <a:pPr algn="just"/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a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обочина;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полоса движения;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B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проезжая часть: 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1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дорожная одежда;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кромка проезжей части;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3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земляное полотно; </a:t>
            </a:r>
            <a:r>
              <a:rPr lang="ru-RU" sz="2000" i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4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бровка земляного полотна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1"/>
            <a:ext cx="6889990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5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28803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Элементы </a:t>
            </a:r>
            <a:r>
              <a:rPr lang="ru-RU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земляного полотна</a:t>
            </a:r>
            <a:r>
              <a:rPr lang="ru-RU" sz="2800" dirty="0">
                <a:solidFill>
                  <a:srgbClr val="002060"/>
                </a:solidFill>
                <a:latin typeface="Century Gothic" pitchFamily="34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Century Gothic" pitchFamily="34" charset="0"/>
              </a:rPr>
            </a:br>
            <a:endParaRPr lang="ru-RU" sz="28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4" name="Picture 2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213608"/>
            <a:ext cx="7391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89137" y="5157191"/>
            <a:ext cx="69847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1 – Рабочий слой (верхняя часть земляного полотна)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2 – Ядро насыпи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3 – Откосные части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4 – Основание насыпи (выемки)</a:t>
            </a:r>
          </a:p>
        </p:txBody>
      </p:sp>
    </p:spTree>
    <p:extLst>
      <p:ext uri="{BB962C8B-B14F-4D97-AF65-F5344CB8AC3E}">
        <p14:creationId xmlns:p14="http://schemas.microsoft.com/office/powerpoint/2010/main" val="21052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964" y="980728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Земляное полотно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– конструктивный элемент автомобильной дороги, обеспечивающий её проектное положение, прочность, устойчивость, незаносимость и безопасность движения по ней, а так же массив грунта,    на котором размещаются дорожная одежда, обочины, водопропускные трубы, опоры мостов и другие элементы системы дорожного водоотвода.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5621" y="3245783"/>
            <a:ext cx="840200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ea typeface="Arial Unicode MS" pitchFamily="34" charset="-128"/>
                <a:cs typeface="Times New Roman" pitchFamily="18" charset="0"/>
              </a:rPr>
              <a:t>Верхняя часть земляного полотна (рабочий слой)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ea typeface="Arial Unicode MS" pitchFamily="34" charset="-128"/>
                <a:cs typeface="Times New Roman" pitchFamily="18" charset="0"/>
              </a:rPr>
              <a:t> - Часть земляного полотна, располагающаяся ниже дорожной одежды до глубины равной 2/3 глубины промерзания, но не менее 1,5 м от поверхности проезжей части.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3674" y="4755211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Основание насыпи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 - Массив грунта в условиях естественного залегания, располагающийся ниже насыпного слоя, а при низких насыпях - и ниже границы рабочего слоя.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621" y="5789043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Основание выемки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 - Массив грунта ниже границы рабочего слоя.</a:t>
            </a:r>
          </a:p>
        </p:txBody>
      </p:sp>
    </p:spTree>
    <p:extLst>
      <p:ext uri="{BB962C8B-B14F-4D97-AF65-F5344CB8AC3E}">
        <p14:creationId xmlns:p14="http://schemas.microsoft.com/office/powerpoint/2010/main" val="166960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7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05273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Дорожная </a:t>
            </a:r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</a:rPr>
              <a:t>одежда </a:t>
            </a:r>
            <a:r>
              <a:rPr lang="ru-RU" sz="2000" dirty="0" smtClean="0">
                <a:solidFill>
                  <a:srgbClr val="002060"/>
                </a:solidFill>
                <a:latin typeface="Century Gothic" pitchFamily="34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уложенная на поверхность земляного полотна конструкция, которая состоит, как правило, из нескольких слоёв различных материалов, обладающих необходимой прочностью, ровностью и шероховатостью и предназначена для восприятия нагрузок от автомобилей и обеспечения максимально благоприятных условий скоростному и безопасному движению автотранспорта вне зависимости от погодно-климатических и временных факторов.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86" y="4077072"/>
            <a:ext cx="7422452" cy="2041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08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1509712"/>
            <a:ext cx="8658225" cy="385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99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908720"/>
            <a:ext cx="8229600" cy="7920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КОНСТРУКТИВНЫЕ СЛОИ ДОРОЖНОЙ ОДЕЖДЫ </a:t>
            </a:r>
            <a:endParaRPr lang="ru-RU" sz="2400" dirty="0">
              <a:solidFill>
                <a:srgbClr val="002060"/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5064854" cy="4323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69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885" y="980728"/>
            <a:ext cx="8435280" cy="5472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Покрытие дорожной одежды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– верхний, наиболее прочный конструктивный слой дорожной одежды, непосредственно воспринимающий воздействие транспортных средств и природно-климатических факторов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.</a:t>
            </a:r>
            <a:r>
              <a:rPr lang="en-US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Покрытие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обеспечивает необходимые транспортно-эксплуатационные качества дороги (ровность, коэффициент сцепления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).</a:t>
            </a:r>
            <a:r>
              <a:rPr lang="en-US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В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конструкции покрытия, помимо основного слоя, обеспечивающего необходимые качества, предусматривается запасная толщина (слой износа), не учитываемая при расчёте прочности и периодически восстанавливаемая по мере истирания. 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Основание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– несущая прочная часть одежды, устраиваемая из каменных материалов или грунта, обработанного вяжущими материалами. Распределяет нагрузку, воспринятую от покрытия в подстилающий грунт.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Дополнительные слои основания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из материалов, устойчивых при увлажнении, –  устраиваются с целью обеспечения морозоустойчивости, дренажа, противодействия  пучинообразованию. 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Подстилающий грунт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(рабочий слой земляного полотна) – тщательно уплотнённые слои земляного полотна, на которые укладывают дорожную одежду.</a:t>
            </a:r>
          </a:p>
          <a:p>
            <a:pPr marL="0" indent="0" algn="just">
              <a:buNone/>
            </a:pPr>
            <a:endParaRPr lang="ru-RU" sz="1750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104" y="614579"/>
            <a:ext cx="8229600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ОСНОВНЫЕ ТИПЫ ДОРОЖНЫХ ОДЕЖД И ВИДОВ </a:t>
            </a:r>
            <a:r>
              <a:rPr lang="en-US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ПОКРЫТИЙ ПО КАТЕГОРИИ ДОРОГ</a:t>
            </a:r>
            <a:r>
              <a:rPr lang="ru-RU" sz="1600" dirty="0">
                <a:solidFill>
                  <a:srgbClr val="002060"/>
                </a:solidFill>
                <a:latin typeface="Century Gothic" pitchFamily="34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itchFamily="34" charset="0"/>
              </a:rPr>
            </a:br>
            <a:endParaRPr lang="ru-RU" sz="16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160113"/>
              </p:ext>
            </p:extLst>
          </p:nvPr>
        </p:nvGraphicFramePr>
        <p:xfrm>
          <a:off x="683568" y="1196751"/>
          <a:ext cx="8136903" cy="5259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4081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600" dirty="0" smtClean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218">
                <a:tc rowSpan="3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Капитальные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Цементобетонные монолитные, в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. армированные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Железобетонные или армобетонные сборные из предварительно напряженного железобетона, железобетона,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армобетона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Асфальтобетонные (из горячих асфальтобетонных смесей)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064">
                <a:tc rowSpan="2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Асфальтобетонные (из горячих и холодных асфальтобетонных смесей)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III, 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69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Из органоминеральных смесей с жидкими органическими вяжущими, жидкими органическими вяжущими совместно с минеральными; с вязкими, в </a:t>
                      </a:r>
                      <a:r>
                        <a:rPr lang="ru-RU" sz="1400" spc="-3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spc="-3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эмульгированными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 органическими вяжущими; с </a:t>
                      </a:r>
                      <a:r>
                        <a:rPr lang="ru-RU" sz="1400" spc="-3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эмульгированными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 органическими вяжущими совместно с минеральными; из каменных материалов, обработанных битумом по способу смешения на дороге или методами пропитки;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5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17123"/>
              </p:ext>
            </p:extLst>
          </p:nvPr>
        </p:nvGraphicFramePr>
        <p:xfrm>
          <a:off x="0" y="0"/>
          <a:ext cx="9144000" cy="6849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8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3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8655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800" dirty="0" smtClean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668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Каменные материалы, обработанные органическими вяжущими, в </a:t>
                      </a:r>
                      <a:r>
                        <a:rPr lang="ru-RU" sz="1600" kern="1200" dirty="0" err="1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. отходами промышленности; из каменных материалов, обработанных неорганическими вяжущими; черного щебня, приготовленного в установке и уложенного по способу заклинки; из пористой и высокопористой асфальтобетонной смеси с поверхностной обработкой; из прочного щебня с двойной поверхностной обработкой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757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Переходные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Из щебня прочных пород, устроенных по способу заклинки без применения вяжущих материалов; из грунтов и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малопрочных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 каменных материалов, укрепленных органическими, неорганическими или комплексными вяжущими; булыжного и колотого камня (мостовые)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IV, V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на первой стадии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двухстадийного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III категории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0382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Низшие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Из щебеночно-гравийно-песчаных смесей;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малопрочных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 каменных материалов и шлаков; грунтов, укрепленных или улучшенных  различными местными материалами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 на первой стадии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двухстадийного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IV категории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58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1481</Words>
  <Application>Microsoft Office PowerPoint</Application>
  <PresentationFormat>Экран (4:3)</PresentationFormat>
  <Paragraphs>281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Unicode MS</vt:lpstr>
      <vt:lpstr>Calibri</vt:lpstr>
      <vt:lpstr>Century Gothic</vt:lpstr>
      <vt:lpstr>Times New Roman</vt:lpstr>
      <vt:lpstr>Тема Office</vt:lpstr>
      <vt:lpstr>АВТОМОБИЛЬНЫЕ ДОРОГИ</vt:lpstr>
      <vt:lpstr>АВТОМОБИЛЬНАЯ ДОРОГА 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vt:lpstr>
      <vt:lpstr>Основные задачи развития автомобильных дорог:</vt:lpstr>
      <vt:lpstr>Тенденции, которые требуют развития дорожной отрасли:</vt:lpstr>
      <vt:lpstr>ОСНОВНЫЕ КОНСТРУКТИВНЫЕ ЭЛЕМЕНТЫ АВТОМОБИЛЬНОЙ ДОРОГИ:</vt:lpstr>
      <vt:lpstr>Презентация PowerPoint</vt:lpstr>
      <vt:lpstr>Административная классификация автомобильных дорог</vt:lpstr>
      <vt:lpstr>СНиП РК 3.03-09-2006* Т а б л и ц а  4.1.1 - Техническая классификация автомобильных дорог</vt:lpstr>
      <vt:lpstr>Расчетные скорости</vt:lpstr>
      <vt:lpstr>Презентация PowerPoint</vt:lpstr>
      <vt:lpstr>ПОПЕРЕЧНЫЙ ПРОФИЛЬ АВТОМОБИЛЬНОЙ ДОРОГИ</vt:lpstr>
      <vt:lpstr>  Элементы земляного полотна </vt:lpstr>
      <vt:lpstr>Презентация PowerPoint</vt:lpstr>
      <vt:lpstr>Презентация PowerPoint</vt:lpstr>
      <vt:lpstr>Презентация PowerPoint</vt:lpstr>
      <vt:lpstr>КОНСТРУКТИВНЫЕ СЛОИ ДОРОЖНОЙ ОДЕЖДЫ </vt:lpstr>
      <vt:lpstr>Презентация PowerPoint</vt:lpstr>
      <vt:lpstr>ОСНОВНЫЕ ТИПЫ ДОРОЖНЫХ ОДЕЖД И ВИДОВ  ПОКРЫТИЙ ПО КАТЕГОРИИ ДОРОГ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35</cp:revision>
  <dcterms:created xsi:type="dcterms:W3CDTF">2015-05-18T13:34:20Z</dcterms:created>
  <dcterms:modified xsi:type="dcterms:W3CDTF">2020-08-29T15:34:52Z</dcterms:modified>
</cp:coreProperties>
</file>